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3"/>
  </p:notesMasterIdLst>
  <p:sldIdLst>
    <p:sldId id="256" r:id="rId2"/>
    <p:sldId id="257" r:id="rId3"/>
    <p:sldId id="264" r:id="rId4"/>
    <p:sldId id="258" r:id="rId5"/>
    <p:sldId id="270" r:id="rId6"/>
    <p:sldId id="266" r:id="rId7"/>
    <p:sldId id="267" r:id="rId8"/>
    <p:sldId id="265" r:id="rId9"/>
    <p:sldId id="269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San Juan" initials="JSJ" lastIdx="1" clrIdx="0">
    <p:extLst>
      <p:ext uri="{19B8F6BF-5375-455C-9EA6-DF929625EA0E}">
        <p15:presenceInfo xmlns:p15="http://schemas.microsoft.com/office/powerpoint/2012/main" userId="34b33c1ecdd9a3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8"/>
    <p:restoredTop sz="89747"/>
  </p:normalViewPr>
  <p:slideViewPr>
    <p:cSldViewPr snapToGrid="0" snapToObjects="1">
      <p:cViewPr>
        <p:scale>
          <a:sx n="130" d="100"/>
          <a:sy n="130" d="100"/>
        </p:scale>
        <p:origin x="42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6T18:27:22.36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6T18:27:22.36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6T18:27:22.36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D6EB9-C73F-7844-BF6F-E44260F4931A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5AF78-AD49-2942-A915-2A7554EA7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14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We picked the location with the most children.</a:t>
            </a:r>
          </a:p>
          <a:p>
            <a:pPr>
              <a:buFont typeface="+mj-lt"/>
              <a:buAutoNum type="arabicPeriod"/>
            </a:pPr>
            <a:r>
              <a:rPr lang="en-US" dirty="0"/>
              <a:t>And households with the least number of cars.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B5AF78-AD49-2942-A915-2A7554EA7A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6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Approximately 206,000 individuals counted within these 43 census tracts.</a:t>
            </a:r>
          </a:p>
          <a:p>
            <a:endParaRPr lang="en-US" dirty="0"/>
          </a:p>
          <a:p>
            <a:r>
              <a:rPr lang="en-US" dirty="0"/>
              <a:t>Zip Codes 60629 and 60652 has one of the lowest poverty rates – averaging 16.5% and 19.0%,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B5AF78-AD49-2942-A915-2A7554EA7A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58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60628 contains the a section where the poverty rate is 50% of the population. Population in this Census Tracts is ~40,000 and the largest of all areas reviewed.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B5AF78-AD49-2942-A915-2A7554EA7A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94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Vehicle access is limited to private vehicles.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B5AF78-AD49-2942-A915-2A7554EA7A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9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2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800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03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8550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1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0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3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00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5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4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2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4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9678E-0E84-B249-AB97-19C55A9217A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9A72B2B-AB44-9844-BF59-29F458079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0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maps/d/viewer?mid=1TxYdHX8BWN8HhyHzk6wnh4lyAoMNhFcB&amp;ll=41.816690306761,-87.54498934253905&amp;z=1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0277-89FB-854F-A601-614A9F96B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399" y="808892"/>
            <a:ext cx="7637586" cy="3130062"/>
          </a:xfrm>
        </p:spPr>
        <p:txBody>
          <a:bodyPr/>
          <a:lstStyle/>
          <a:p>
            <a:pPr algn="l"/>
            <a:r>
              <a:rPr lang="en-US" sz="2800" i="1" dirty="0"/>
              <a:t>Mitigating Chicago’s Food Desert: </a:t>
            </a:r>
            <a:br>
              <a:rPr lang="en-US" sz="2800" i="1" dirty="0"/>
            </a:br>
            <a:r>
              <a:rPr lang="en-US" dirty="0"/>
              <a:t>Where is the best location for a new foodbank?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10284-2389-A245-8FB6-B49792615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700" y="4703886"/>
            <a:ext cx="5887915" cy="176395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Group: </a:t>
            </a:r>
          </a:p>
          <a:p>
            <a:pPr algn="l"/>
            <a:r>
              <a:rPr lang="en-US" dirty="0"/>
              <a:t>Nichol Flowers, Francisco Galliano, Sunday Joseph, Oladele Lawrence, Antonio San Juan</a:t>
            </a:r>
          </a:p>
        </p:txBody>
      </p:sp>
    </p:spTree>
    <p:extLst>
      <p:ext uri="{BB962C8B-B14F-4D97-AF65-F5344CB8AC3E}">
        <p14:creationId xmlns:p14="http://schemas.microsoft.com/office/powerpoint/2010/main" val="39636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CB19-D281-C841-BFCE-9BFDB2C2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10" y="2297723"/>
            <a:ext cx="8596668" cy="1320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797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B8CC-7585-5D4C-BC7A-64F7009A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65016"/>
            <a:ext cx="8596668" cy="1320800"/>
          </a:xfrm>
        </p:spPr>
        <p:txBody>
          <a:bodyPr/>
          <a:lstStyle/>
          <a:p>
            <a:r>
              <a:rPr lang="en-US" dirty="0"/>
              <a:t>Findings &amp; 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2326-4B6C-B14B-B14A-6874CE235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25416"/>
            <a:ext cx="9128147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LIMITATIONS OF OUR DATA:</a:t>
            </a:r>
          </a:p>
          <a:p>
            <a:r>
              <a:rPr lang="en-US" dirty="0"/>
              <a:t>Include only large retailers. There are a number of small stores in the Chicago.</a:t>
            </a:r>
          </a:p>
          <a:p>
            <a:r>
              <a:rPr lang="en-US" dirty="0"/>
              <a:t>There are alternative and reliable modes of public transportation (“L”, Metra, CTA). </a:t>
            </a:r>
          </a:p>
          <a:p>
            <a:r>
              <a:rPr lang="en-US" dirty="0"/>
              <a:t>Data tells a story but inconclusive for pinpointed an exact location for Food Bank. </a:t>
            </a:r>
          </a:p>
          <a:p>
            <a:r>
              <a:rPr lang="en-US" dirty="0"/>
              <a:t>Need to better translate Census Tracts map and income and access levels further.</a:t>
            </a:r>
          </a:p>
          <a:p>
            <a:r>
              <a:rPr lang="en-US" dirty="0"/>
              <a:t>Need to complete a cost analysis (Start-up and Operational) current resources.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Our analysis would improve if we included more socio-economic indicators (e.g. include all businesses, public transportation).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Given more time we would pull more data and create more KPIs.</a:t>
            </a:r>
          </a:p>
        </p:txBody>
      </p:sp>
    </p:spTree>
    <p:extLst>
      <p:ext uri="{BB962C8B-B14F-4D97-AF65-F5344CB8AC3E}">
        <p14:creationId xmlns:p14="http://schemas.microsoft.com/office/powerpoint/2010/main" val="410241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AA83-6BD5-CD40-8741-D30484B4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42" y="491025"/>
            <a:ext cx="8596668" cy="1320800"/>
          </a:xfrm>
        </p:spPr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00111-1428-8743-85B1-BA34A10A5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843" y="1258528"/>
            <a:ext cx="7210784" cy="4994787"/>
          </a:xfrm>
        </p:spPr>
        <p:txBody>
          <a:bodyPr>
            <a:normAutofit/>
          </a:bodyPr>
          <a:lstStyle/>
          <a:p>
            <a:r>
              <a:rPr lang="en-US" sz="2000" b="1" dirty="0"/>
              <a:t>Objective: </a:t>
            </a:r>
            <a:r>
              <a:rPr lang="en-US" sz="2000" dirty="0"/>
              <a:t>Using food desert, grocery store and HUD data, identify areas within Chicago that would be a good place for a new food bank.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Questions we asked to understand the data we needed:</a:t>
            </a:r>
          </a:p>
          <a:p>
            <a:pPr lvl="1"/>
            <a:r>
              <a:rPr lang="en-US" sz="1800" dirty="0"/>
              <a:t>What defines a food desert?</a:t>
            </a:r>
          </a:p>
          <a:p>
            <a:pPr lvl="1"/>
            <a:r>
              <a:rPr lang="en-US" sz="1800" dirty="0"/>
              <a:t>What is a full service grocery store?</a:t>
            </a:r>
          </a:p>
          <a:p>
            <a:pPr lvl="1"/>
            <a:r>
              <a:rPr lang="en-US" sz="1800" dirty="0"/>
              <a:t>Where are the food deserts in Chicago?</a:t>
            </a:r>
          </a:p>
          <a:p>
            <a:pPr lvl="1"/>
            <a:r>
              <a:rPr lang="en-US" sz="1800" dirty="0"/>
              <a:t>Where are the full-service grocery stores in Chicago?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903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AA83-6BD5-CD40-8741-D30484B4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42" y="491025"/>
            <a:ext cx="8596668" cy="1320800"/>
          </a:xfrm>
        </p:spPr>
        <p:txBody>
          <a:bodyPr/>
          <a:lstStyle/>
          <a:p>
            <a:r>
              <a:rPr lang="en-US" dirty="0"/>
              <a:t>Definitions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00111-1428-8743-85B1-BA34A10A5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842" y="1132863"/>
            <a:ext cx="8896179" cy="5373445"/>
          </a:xfrm>
        </p:spPr>
        <p:txBody>
          <a:bodyPr>
            <a:normAutofit/>
          </a:bodyPr>
          <a:lstStyle/>
          <a:p>
            <a:r>
              <a:rPr lang="en-US" sz="2000" b="1" dirty="0"/>
              <a:t>What is a food desert – </a:t>
            </a:r>
            <a:r>
              <a:rPr lang="en-US" sz="2000" dirty="0"/>
              <a:t>The USDA defines a food desert as a </a:t>
            </a:r>
            <a:r>
              <a:rPr lang="en-US" sz="2000" b="1" dirty="0"/>
              <a:t>“low-access community,”</a:t>
            </a:r>
            <a:r>
              <a:rPr lang="en-US" sz="2000" dirty="0"/>
              <a:t> at </a:t>
            </a:r>
            <a:r>
              <a:rPr lang="en-US" sz="2000" u="sng" dirty="0"/>
              <a:t>least 500 people </a:t>
            </a:r>
            <a:r>
              <a:rPr lang="en-US" sz="2000" dirty="0"/>
              <a:t>and/or at </a:t>
            </a:r>
            <a:r>
              <a:rPr lang="en-US" sz="2000" u="sng" dirty="0"/>
              <a:t>least 33 percent </a:t>
            </a:r>
            <a:r>
              <a:rPr lang="en-US" sz="2000" dirty="0"/>
              <a:t>of the census tract's population must </a:t>
            </a:r>
            <a:r>
              <a:rPr lang="en-US" sz="2000" u="sng" dirty="0"/>
              <a:t>reside more than one mile from a supermarket </a:t>
            </a:r>
            <a:r>
              <a:rPr lang="en-US" sz="2000" dirty="0"/>
              <a:t>or large grocery store</a:t>
            </a:r>
          </a:p>
          <a:p>
            <a:r>
              <a:rPr lang="en-US" sz="2000" b="1" dirty="0"/>
              <a:t>Why address Chicago’s food desert? </a:t>
            </a:r>
            <a:r>
              <a:rPr lang="en-US" sz="2000" dirty="0"/>
              <a:t>Chicago has one with the largest food deserts in the US. Eliminating food deserts promotes greater business activity, reduces healthcare costs and increases economic mobility, etc.</a:t>
            </a:r>
          </a:p>
          <a:p>
            <a:r>
              <a:rPr lang="en-US" sz="2000" b="1" dirty="0"/>
              <a:t>What is a full service grocery store? </a:t>
            </a:r>
            <a:r>
              <a:rPr lang="en-US" sz="2000" dirty="0"/>
              <a:t>Retail establishment that sells fresh produce or have healthy food options.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Where full-service grocery stores do not exist or is proximate based on the terms above, we propose the creation of 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bank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9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50C3-CB24-F649-8C69-9706B6DE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18" y="323003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7957-698E-4146-940C-1E954D0CC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218" y="983404"/>
            <a:ext cx="8596668" cy="3111941"/>
          </a:xfrm>
        </p:spPr>
        <p:txBody>
          <a:bodyPr>
            <a:normAutofit/>
          </a:bodyPr>
          <a:lstStyle/>
          <a:p>
            <a:r>
              <a:rPr lang="en-US" sz="2000" dirty="0"/>
              <a:t>Chicago’s food desert (zip codes, population, income, etc.)</a:t>
            </a:r>
          </a:p>
          <a:p>
            <a:r>
              <a:rPr lang="en-US" sz="2000" dirty="0"/>
              <a:t>Grocery stores data in Chicago (business size, location, etc.)</a:t>
            </a:r>
          </a:p>
          <a:p>
            <a:r>
              <a:rPr lang="en-US" sz="2000" dirty="0"/>
              <a:t>HUD census track (census data of select Chicago zip coded)</a:t>
            </a:r>
          </a:p>
          <a:p>
            <a:pPr lvl="1"/>
            <a:r>
              <a:rPr lang="en-US" sz="1800" dirty="0"/>
              <a:t>Sourced from: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sz="1800" dirty="0"/>
              <a:t>USD’s Food Desert databank (Food Desert data)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sz="1800" dirty="0"/>
              <a:t>City of Chicago’s data portal (Grocery Stores data), and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sz="1800" dirty="0"/>
              <a:t>Housing and Urban Development’s census bank</a:t>
            </a: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780062-7079-498D-875C-7BD32121194A}"/>
              </a:ext>
            </a:extLst>
          </p:cNvPr>
          <p:cNvSpPr txBox="1">
            <a:spLocks/>
          </p:cNvSpPr>
          <p:nvPr/>
        </p:nvSpPr>
        <p:spPr>
          <a:xfrm>
            <a:off x="916222" y="4218918"/>
            <a:ext cx="8596668" cy="790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Cleanup &amp; Exploration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DEC729-3D0D-4E31-9D52-83EB24D11ACA}"/>
              </a:ext>
            </a:extLst>
          </p:cNvPr>
          <p:cNvSpPr txBox="1">
            <a:spLocks/>
          </p:cNvSpPr>
          <p:nvPr/>
        </p:nvSpPr>
        <p:spPr>
          <a:xfrm>
            <a:off x="809218" y="4879317"/>
            <a:ext cx="8596668" cy="1577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3 CSV files cleansed in Python and Excel</a:t>
            </a:r>
          </a:p>
          <a:p>
            <a:r>
              <a:rPr lang="en-US" sz="2000" dirty="0"/>
              <a:t>Analysis done in Python</a:t>
            </a:r>
          </a:p>
          <a:p>
            <a:r>
              <a:rPr lang="en-US" sz="2000" dirty="0"/>
              <a:t>Data visualized via </a:t>
            </a:r>
            <a:r>
              <a:rPr lang="en-US" sz="2000" dirty="0" err="1"/>
              <a:t>Maplotlib</a:t>
            </a:r>
            <a:r>
              <a:rPr lang="en-US" sz="2000" dirty="0"/>
              <a:t> and Google Maps</a:t>
            </a:r>
          </a:p>
        </p:txBody>
      </p:sp>
    </p:spTree>
    <p:extLst>
      <p:ext uri="{BB962C8B-B14F-4D97-AF65-F5344CB8AC3E}">
        <p14:creationId xmlns:p14="http://schemas.microsoft.com/office/powerpoint/2010/main" val="55410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AA83-6BD5-CD40-8741-D30484B4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43" y="40101"/>
            <a:ext cx="6184140" cy="58916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1B0D3-69FA-4714-B9AC-531202E5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" t="1540" r="51291" b="2099"/>
          <a:stretch/>
        </p:blipFill>
        <p:spPr>
          <a:xfrm>
            <a:off x="439559" y="1159429"/>
            <a:ext cx="4286655" cy="5038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5DD969-ED1A-46B5-8FBB-99086642A76F}"/>
              </a:ext>
            </a:extLst>
          </p:cNvPr>
          <p:cNvGrpSpPr/>
          <p:nvPr/>
        </p:nvGrpSpPr>
        <p:grpSpPr>
          <a:xfrm>
            <a:off x="4846579" y="1159429"/>
            <a:ext cx="4680880" cy="5021442"/>
            <a:chOff x="5331356" y="917769"/>
            <a:chExt cx="4850299" cy="52421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B5BCE1-78DF-42CE-A407-F143325D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356" y="917769"/>
              <a:ext cx="4850299" cy="52421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848C68-ABF5-451A-96BF-71313DFB7C12}"/>
                </a:ext>
              </a:extLst>
            </p:cNvPr>
            <p:cNvSpPr txBox="1"/>
            <p:nvPr/>
          </p:nvSpPr>
          <p:spPr>
            <a:xfrm>
              <a:off x="5441693" y="5014414"/>
              <a:ext cx="1877097" cy="939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u="sng" dirty="0"/>
                <a:t>Legend</a:t>
              </a:r>
              <a:r>
                <a:rPr lang="en-US" sz="1050" i="1" dirty="0"/>
                <a:t>:</a:t>
              </a:r>
            </a:p>
            <a:p>
              <a:pPr algn="ctr"/>
              <a:r>
                <a:rPr lang="en-US" sz="1050" b="1" i="1" dirty="0">
                  <a:solidFill>
                    <a:srgbClr val="FF0000"/>
                  </a:solidFill>
                </a:rPr>
                <a:t>Red </a:t>
              </a:r>
              <a:r>
                <a:rPr lang="en-US" sz="1050" i="1" dirty="0"/>
                <a:t>– food desert locations </a:t>
              </a:r>
            </a:p>
            <a:p>
              <a:pPr algn="ctr"/>
              <a:r>
                <a:rPr lang="en-US" sz="1050" b="1" i="1" dirty="0">
                  <a:solidFill>
                    <a:srgbClr val="0070C0"/>
                  </a:solidFill>
                </a:rPr>
                <a:t>Blue </a:t>
              </a:r>
              <a:r>
                <a:rPr lang="en-US" sz="1050" i="1" dirty="0">
                  <a:solidFill>
                    <a:srgbClr val="0070C0"/>
                  </a:solidFill>
                </a:rPr>
                <a:t>- </a:t>
              </a:r>
              <a:r>
                <a:rPr lang="en-US" sz="1050" i="1" dirty="0"/>
                <a:t>grocery stores</a:t>
              </a:r>
            </a:p>
            <a:p>
              <a:pPr algn="ctr"/>
              <a:r>
                <a:rPr lang="en-US" sz="105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Stars</a:t>
              </a:r>
              <a:r>
                <a:rPr lang="en-US" sz="1050" i="1" dirty="0"/>
                <a:t> – selected food desert zip codes</a:t>
              </a:r>
            </a:p>
          </p:txBody>
        </p:sp>
      </p:grpSp>
      <p:sp>
        <p:nvSpPr>
          <p:cNvPr id="3" name="Rectangle 2">
            <a:hlinkClick r:id="rId4"/>
            <a:extLst>
              <a:ext uri="{FF2B5EF4-FFF2-40B4-BE49-F238E27FC236}">
                <a16:creationId xmlns:a16="http://schemas.microsoft.com/office/drawing/2014/main" id="{DED5E8DA-7226-B84F-A44E-D2FB4F3DCE03}"/>
              </a:ext>
            </a:extLst>
          </p:cNvPr>
          <p:cNvSpPr/>
          <p:nvPr/>
        </p:nvSpPr>
        <p:spPr>
          <a:xfrm>
            <a:off x="8445186" y="1323734"/>
            <a:ext cx="1007866" cy="46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45658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7A5B-D92D-CD48-B306-489F7A44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1" y="35024"/>
            <a:ext cx="3096740" cy="55095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AF7CB-550E-439C-AB04-D253533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299" y="1253969"/>
            <a:ext cx="3326861" cy="22179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7CD717-1AB1-4400-84E0-9D9F7EFEACEC}"/>
              </a:ext>
            </a:extLst>
          </p:cNvPr>
          <p:cNvSpPr txBox="1">
            <a:spLocks/>
          </p:cNvSpPr>
          <p:nvPr/>
        </p:nvSpPr>
        <p:spPr>
          <a:xfrm>
            <a:off x="402232" y="5515936"/>
            <a:ext cx="9737447" cy="996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looked at identified food desert zip codes.</a:t>
            </a:r>
          </a:p>
          <a:p>
            <a:r>
              <a:rPr lang="en-US" dirty="0"/>
              <a:t>Then looked at population density, income level and vehicle per housing unit.</a:t>
            </a:r>
          </a:p>
          <a:p>
            <a:r>
              <a:rPr lang="en-US" dirty="0"/>
              <a:t>Assumption: Food bank should serve the most people with lowest income with the least access.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F2CCD4-2DDB-4216-A06D-BA265C0D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43" y="1253969"/>
            <a:ext cx="3326860" cy="2217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DF49A-614E-B14D-A340-3281A4B53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70" y="3776883"/>
            <a:ext cx="9144000" cy="13716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2EBF1A-8B8E-E849-9C6F-DDA724301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31" y="1245653"/>
            <a:ext cx="3384185" cy="22561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455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7A5B-D92D-CD48-B306-489F7A44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673" y="457811"/>
            <a:ext cx="8596668" cy="1320800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178FBC-A81E-4AB6-AE50-52E78B24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1" y="1778611"/>
            <a:ext cx="4268007" cy="2845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C5CA8A-CAF1-479A-BE01-450893150EB6}"/>
              </a:ext>
            </a:extLst>
          </p:cNvPr>
          <p:cNvSpPr txBox="1">
            <a:spLocks/>
          </p:cNvSpPr>
          <p:nvPr/>
        </p:nvSpPr>
        <p:spPr>
          <a:xfrm>
            <a:off x="896767" y="4859864"/>
            <a:ext cx="8596668" cy="1577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10E20-FC59-FC44-AECA-6799C4D1E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86" y="1778611"/>
            <a:ext cx="4268007" cy="2845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B0EB9-08AA-474B-9928-041571A48222}"/>
              </a:ext>
            </a:extLst>
          </p:cNvPr>
          <p:cNvSpPr txBox="1"/>
          <p:nvPr/>
        </p:nvSpPr>
        <p:spPr>
          <a:xfrm>
            <a:off x="903791" y="5084668"/>
            <a:ext cx="925648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TWO LARGEST SUB-GROUPS ARE CHILDREN AND SENIORS</a:t>
            </a:r>
          </a:p>
        </p:txBody>
      </p:sp>
    </p:spTree>
    <p:extLst>
      <p:ext uri="{BB962C8B-B14F-4D97-AF65-F5344CB8AC3E}">
        <p14:creationId xmlns:p14="http://schemas.microsoft.com/office/powerpoint/2010/main" val="195634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7A5B-D92D-CD48-B306-489F7A44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" y="6707"/>
            <a:ext cx="8596668" cy="721354"/>
          </a:xfrm>
        </p:spPr>
        <p:txBody>
          <a:bodyPr/>
          <a:lstStyle/>
          <a:p>
            <a:r>
              <a:rPr lang="en-US" dirty="0"/>
              <a:t>Community Demographics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5D71E-24DA-684D-9E1D-F1694964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682752"/>
            <a:ext cx="91440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04D3F-8483-3541-8FE0-3E90C47949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08" y="2121408"/>
            <a:ext cx="9144000" cy="13716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8B40A-92FF-CC41-8E8E-45D791107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92" y="3462528"/>
            <a:ext cx="91440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121EE-B650-FA47-A04B-B74B96DCD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92" y="4858477"/>
            <a:ext cx="9144000" cy="1371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00CABF6-7C4F-DA41-B0B2-D938108F58BA}"/>
              </a:ext>
            </a:extLst>
          </p:cNvPr>
          <p:cNvSpPr/>
          <p:nvPr/>
        </p:nvSpPr>
        <p:spPr>
          <a:xfrm>
            <a:off x="6558116" y="2024856"/>
            <a:ext cx="540775" cy="436611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CCF48-B691-CA4E-97CA-B4C7BD3AF677}"/>
              </a:ext>
            </a:extLst>
          </p:cNvPr>
          <p:cNvSpPr txBox="1"/>
          <p:nvPr/>
        </p:nvSpPr>
        <p:spPr>
          <a:xfrm>
            <a:off x="796413" y="6390969"/>
            <a:ext cx="84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43 UNIQUE CENSUS TRACT NUMBERS AND ONLY 13 ZIP CODES</a:t>
            </a:r>
          </a:p>
        </p:txBody>
      </p:sp>
    </p:spTree>
    <p:extLst>
      <p:ext uri="{BB962C8B-B14F-4D97-AF65-F5344CB8AC3E}">
        <p14:creationId xmlns:p14="http://schemas.microsoft.com/office/powerpoint/2010/main" val="146548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7A5B-D92D-CD48-B306-489F7A44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3" y="12336"/>
            <a:ext cx="8596668" cy="644115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D8972B-E7A9-4F1F-B42E-AAB6177171DF}"/>
              </a:ext>
            </a:extLst>
          </p:cNvPr>
          <p:cNvSpPr txBox="1">
            <a:spLocks/>
          </p:cNvSpPr>
          <p:nvPr/>
        </p:nvSpPr>
        <p:spPr>
          <a:xfrm>
            <a:off x="236250" y="4695530"/>
            <a:ext cx="9836571" cy="1960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60617 – Almost ½ is lake area, Graceland Cemetery and </a:t>
            </a:r>
            <a:r>
              <a:rPr lang="en-US" dirty="0" err="1"/>
              <a:t>Wrigleyville</a:t>
            </a:r>
            <a:r>
              <a:rPr lang="en-US" dirty="0"/>
              <a:t>. Reject!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60628 and 60633 are best places for a food bank!</a:t>
            </a:r>
          </a:p>
          <a:p>
            <a:r>
              <a:rPr lang="en-US" dirty="0"/>
              <a:t>Southside, minority-majority population, lower income levels with modest access to transportation.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EEEA8-EFEB-46DA-828D-6B508CA7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2" y="1887017"/>
            <a:ext cx="3648490" cy="196096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4AFEEC6-B8A3-43E2-BE53-0A4C218430D1}"/>
              </a:ext>
            </a:extLst>
          </p:cNvPr>
          <p:cNvSpPr txBox="1">
            <a:spLocks/>
          </p:cNvSpPr>
          <p:nvPr/>
        </p:nvSpPr>
        <p:spPr>
          <a:xfrm>
            <a:off x="542789" y="2651307"/>
            <a:ext cx="1434851" cy="815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60617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F9E22-81D1-4D10-8E06-04F8A431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154" y="1098883"/>
            <a:ext cx="2447925" cy="34766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EC7362-E5A5-4C74-AEE1-0664816C2E07}"/>
              </a:ext>
            </a:extLst>
          </p:cNvPr>
          <p:cNvSpPr txBox="1">
            <a:spLocks/>
          </p:cNvSpPr>
          <p:nvPr/>
        </p:nvSpPr>
        <p:spPr>
          <a:xfrm>
            <a:off x="4476596" y="2311707"/>
            <a:ext cx="1434851" cy="815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60628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F22797-E35A-4EAC-A1C2-34AC168E6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537" y="1262477"/>
            <a:ext cx="2618745" cy="304754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E1D9930-1762-4CC4-AD31-6AEA2CB8A001}"/>
              </a:ext>
            </a:extLst>
          </p:cNvPr>
          <p:cNvSpPr txBox="1">
            <a:spLocks/>
          </p:cNvSpPr>
          <p:nvPr/>
        </p:nvSpPr>
        <p:spPr>
          <a:xfrm>
            <a:off x="7390485" y="2641354"/>
            <a:ext cx="1434851" cy="815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60633</a:t>
            </a:r>
          </a:p>
        </p:txBody>
      </p:sp>
    </p:spTree>
    <p:extLst>
      <p:ext uri="{BB962C8B-B14F-4D97-AF65-F5344CB8AC3E}">
        <p14:creationId xmlns:p14="http://schemas.microsoft.com/office/powerpoint/2010/main" val="35217959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iolet II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92278F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7157</TotalTime>
  <Words>655</Words>
  <Application>Microsoft Macintosh PowerPoint</Application>
  <PresentationFormat>Widescreen</PresentationFormat>
  <Paragraphs>72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Mitigating Chicago’s Food Desert:  Where is the best location for a new foodbank?</vt:lpstr>
      <vt:lpstr>Summary </vt:lpstr>
      <vt:lpstr>Definitions </vt:lpstr>
      <vt:lpstr>Data Sources</vt:lpstr>
      <vt:lpstr>Summary </vt:lpstr>
      <vt:lpstr>Data Analysis</vt:lpstr>
      <vt:lpstr>Data Analysis</vt:lpstr>
      <vt:lpstr>Community Demographics</vt:lpstr>
      <vt:lpstr>Data Analysis</vt:lpstr>
      <vt:lpstr>Questions?</vt:lpstr>
      <vt:lpstr>Findings &amp; Post Mortem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is the best location for a  new foodbank?</dc:title>
  <dc:creator>Microsoft Office User</dc:creator>
  <cp:lastModifiedBy>Francisco Galliano</cp:lastModifiedBy>
  <cp:revision>82</cp:revision>
  <dcterms:created xsi:type="dcterms:W3CDTF">2018-03-22T22:40:24Z</dcterms:created>
  <dcterms:modified xsi:type="dcterms:W3CDTF">2018-03-27T23:21:41Z</dcterms:modified>
</cp:coreProperties>
</file>